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1"/>
  </p:notesMasterIdLst>
  <p:sldIdLst>
    <p:sldId id="278" r:id="rId2"/>
    <p:sldId id="280" r:id="rId3"/>
    <p:sldId id="285" r:id="rId4"/>
    <p:sldId id="292" r:id="rId5"/>
    <p:sldId id="294" r:id="rId6"/>
    <p:sldId id="295" r:id="rId7"/>
    <p:sldId id="296" r:id="rId8"/>
    <p:sldId id="297" r:id="rId9"/>
    <p:sldId id="293" r:id="rId1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82222" autoAdjust="0"/>
  </p:normalViewPr>
  <p:slideViewPr>
    <p:cSldViewPr snapToGrid="0" snapToObjects="1">
      <p:cViewPr>
        <p:scale>
          <a:sx n="75" d="100"/>
          <a:sy n="75" d="100"/>
        </p:scale>
        <p:origin x="749" y="-245"/>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Product owners are the foundation to every project as the are the buffer between the client and a given company set to develop a product. According to Scrum.org, “</a:t>
            </a:r>
            <a:r>
              <a:rPr lang="en-US" b="0" i="0" dirty="0">
                <a:solidFill>
                  <a:srgbClr val="474747"/>
                </a:solidFill>
                <a:effectLst/>
                <a:latin typeface="Verdana" panose="020B0604030504040204" pitchFamily="34" charset="0"/>
              </a:rPr>
              <a:t>A Product Owner is accountable for </a:t>
            </a:r>
            <a:r>
              <a:rPr lang="en-US" b="1" i="0" dirty="0">
                <a:solidFill>
                  <a:srgbClr val="474747"/>
                </a:solidFill>
                <a:effectLst/>
                <a:latin typeface="Verdana" panose="020B0604030504040204" pitchFamily="34" charset="0"/>
              </a:rPr>
              <a:t>maximizing the value</a:t>
            </a:r>
            <a:r>
              <a:rPr lang="en-US" b="0" i="0" dirty="0">
                <a:solidFill>
                  <a:srgbClr val="474747"/>
                </a:solidFill>
                <a:effectLst/>
                <a:latin typeface="Verdana" panose="020B0604030504040204" pitchFamily="34" charset="0"/>
              </a:rPr>
              <a:t> of the product resulting from the work of the Scrum Team. How this is done may vary widely across organizations, Scrum Teams and individuals.(Scrum.org, 2023)”. They must meet with clients and gather information that would be viable to the production of a product that would best suite the clients needs. In our case Susie worked with the client SNHU Travel to produce a backlog that contained majority of the request gathered during meetings with the client. </a:t>
            </a:r>
            <a:endParaRPr lang="en-US" dirty="0"/>
          </a:p>
        </p:txBody>
      </p:sp>
    </p:spTree>
    <p:extLst>
      <p:ext uri="{BB962C8B-B14F-4D97-AF65-F5344CB8AC3E}">
        <p14:creationId xmlns:p14="http://schemas.microsoft.com/office/powerpoint/2010/main" val="401639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Scrum Masters must be versatile as every project requires different means of facilitation. Scrum.org states,”</a:t>
            </a:r>
            <a:r>
              <a:rPr lang="en-US" b="0" i="0" dirty="0">
                <a:solidFill>
                  <a:srgbClr val="474747"/>
                </a:solidFill>
                <a:effectLst/>
                <a:latin typeface="Verdana" panose="020B0604030504040204" pitchFamily="34" charset="0"/>
              </a:rPr>
              <a:t> In any given situation, a Scrum Master utilizes their important soft skills to act as a </a:t>
            </a:r>
            <a:r>
              <a:rPr lang="en-US" b="1" i="0" dirty="0">
                <a:solidFill>
                  <a:srgbClr val="474747"/>
                </a:solidFill>
                <a:effectLst/>
                <a:latin typeface="Verdana" panose="020B0604030504040204" pitchFamily="34" charset="0"/>
              </a:rPr>
              <a:t>Servant Leader</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Facilitator</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Coach</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Manager</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Mentor</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Teacher</a:t>
            </a:r>
            <a:r>
              <a:rPr lang="en-US" b="0" i="0" dirty="0">
                <a:solidFill>
                  <a:srgbClr val="474747"/>
                </a:solidFill>
                <a:effectLst/>
                <a:latin typeface="Verdana" panose="020B0604030504040204" pitchFamily="34" charset="0"/>
              </a:rPr>
              <a:t>, </a:t>
            </a:r>
            <a:r>
              <a:rPr lang="en-US" b="1" i="0" dirty="0">
                <a:solidFill>
                  <a:srgbClr val="474747"/>
                </a:solidFill>
                <a:effectLst/>
                <a:latin typeface="Verdana" panose="020B0604030504040204" pitchFamily="34" charset="0"/>
              </a:rPr>
              <a:t>Impediment Remover</a:t>
            </a:r>
            <a:r>
              <a:rPr lang="en-US" b="0" i="0" dirty="0">
                <a:solidFill>
                  <a:srgbClr val="474747"/>
                </a:solidFill>
                <a:effectLst/>
                <a:latin typeface="Verdana" panose="020B0604030504040204" pitchFamily="34" charset="0"/>
              </a:rPr>
              <a:t> or </a:t>
            </a:r>
            <a:r>
              <a:rPr lang="en-US" b="1" i="0" dirty="0">
                <a:solidFill>
                  <a:srgbClr val="474747"/>
                </a:solidFill>
                <a:effectLst/>
                <a:latin typeface="Verdana" panose="020B0604030504040204" pitchFamily="34" charset="0"/>
              </a:rPr>
              <a:t>Change Agent</a:t>
            </a:r>
            <a:r>
              <a:rPr lang="en-US" b="0" i="0" dirty="0">
                <a:solidFill>
                  <a:srgbClr val="474747"/>
                </a:solidFill>
                <a:effectLst/>
                <a:latin typeface="Verdana" panose="020B0604030504040204" pitchFamily="34" charset="0"/>
              </a:rPr>
              <a:t>, depending on the situation at hand(Scrum.org,2023).” This statement provides framework into the role Kevin played in the development of the Top 10 Destinations List. He worked with the Product owner to prioritize the backlog and refine large items into smaller workable items that could be incorporated into Sprint Planning.</a:t>
            </a:r>
            <a:endParaRPr lang="en-US" dirty="0"/>
          </a:p>
        </p:txBody>
      </p:sp>
    </p:spTree>
    <p:extLst>
      <p:ext uri="{BB962C8B-B14F-4D97-AF65-F5344CB8AC3E}">
        <p14:creationId xmlns:p14="http://schemas.microsoft.com/office/powerpoint/2010/main" val="355850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QA testers serves a distinct purposes in ensuring the product is ready to be shipped to the client. Our QA tester Mark helped us to test the Top 10 Destinations List for both stress resiliency and functionality. This minimized the risk of dissatisfaction with the client because the errors could be caught and fixed before the features are shipped. If errors are found to be to present, or are too extensive for release, then of the product/feature is sent to be re-analyzed by developers. </a:t>
            </a:r>
          </a:p>
        </p:txBody>
      </p:sp>
    </p:spTree>
    <p:extLst>
      <p:ext uri="{BB962C8B-B14F-4D97-AF65-F5344CB8AC3E}">
        <p14:creationId xmlns:p14="http://schemas.microsoft.com/office/powerpoint/2010/main" val="2135429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According to Scrum.org, “</a:t>
            </a:r>
            <a:r>
              <a:rPr lang="en-US" b="0" i="0" dirty="0">
                <a:solidFill>
                  <a:srgbClr val="474747"/>
                </a:solidFill>
                <a:effectLst/>
                <a:latin typeface="Verdana" panose="020B0604030504040204" pitchFamily="34" charset="0"/>
              </a:rPr>
              <a:t>Developers are the people in the Scrum Team that are committed to creating any aspect of a usable Increment each Sprint(Scrum.org,2023).” Developers write the code that act as the internal functionality for the product. Developers play a huge part in sprint planning as they are the ones who can provide appropriate estimations based on what has been done in the past. Estimations are derived from past experiences and work performed so developers are directly able to provide those estimation. </a:t>
            </a:r>
            <a:r>
              <a:rPr lang="en-US" b="0" i="0" dirty="0" err="1">
                <a:solidFill>
                  <a:srgbClr val="474747"/>
                </a:solidFill>
                <a:effectLst/>
                <a:latin typeface="Verdana" panose="020B0604030504040204" pitchFamily="34" charset="0"/>
              </a:rPr>
              <a:t>Apexa</a:t>
            </a:r>
            <a:r>
              <a:rPr lang="en-US" b="0" i="0" dirty="0">
                <a:solidFill>
                  <a:srgbClr val="474747"/>
                </a:solidFill>
                <a:effectLst/>
                <a:latin typeface="Verdana" panose="020B0604030504040204" pitchFamily="34" charset="0"/>
              </a:rPr>
              <a:t> worked to develop the technical coding for the SNHU project Top 10 Destinations List utilizing the agile method along with the rest of the Scrum Team.</a:t>
            </a:r>
            <a:endParaRPr lang="en-US" dirty="0"/>
          </a:p>
        </p:txBody>
      </p:sp>
    </p:spTree>
    <p:extLst>
      <p:ext uri="{BB962C8B-B14F-4D97-AF65-F5344CB8AC3E}">
        <p14:creationId xmlns:p14="http://schemas.microsoft.com/office/powerpoint/2010/main" val="347551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The Agile planning method was utilized along with the Waterfall method to produce the Top 10 Destination List for SNHU Travel. We saw that this was the best planning model as we were dealing with areas of uncertainty. If a waterfall planning approach was utilized solely, we would have faced issues such as delays and even scraping features because of the shift in client request. Waterfall planning requires most details to be defined up front and a strict schedule is adhered to. Any deviation in that schedule causes an offset in all sequential events that follow the delay. That is why agile must be utilized along with the waterfall model to prevent from planning to many details upfront.</a:t>
            </a:r>
          </a:p>
        </p:txBody>
      </p:sp>
    </p:spTree>
    <p:extLst>
      <p:ext uri="{BB962C8B-B14F-4D97-AF65-F5344CB8AC3E}">
        <p14:creationId xmlns:p14="http://schemas.microsoft.com/office/powerpoint/2010/main" val="361405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hyperlink" Target="https://www.scrum.org/resources/what-is-a-product-owner"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Scrum-Agile</a:t>
            </a:r>
            <a:br>
              <a:rPr lang="en-US" dirty="0"/>
            </a:br>
            <a:r>
              <a:rPr lang="en-US" dirty="0"/>
              <a:t>&amp;</a:t>
            </a:r>
            <a:br>
              <a:rPr lang="en-US" dirty="0"/>
            </a:br>
            <a:r>
              <a:rPr lang="en-US" dirty="0"/>
              <a:t>SDLC</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4145077"/>
            <a:ext cx="3493008" cy="878908"/>
          </a:xfrm>
        </p:spPr>
        <p:txBody>
          <a:bodyPr/>
          <a:lstStyle/>
          <a:p>
            <a:r>
              <a:rPr lang="en-US" dirty="0"/>
              <a:t>By</a:t>
            </a:r>
          </a:p>
          <a:p>
            <a:r>
              <a:rPr lang="en-US" dirty="0"/>
              <a:t>Reon Johnson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318000" y="2571496"/>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813048"/>
            <a:ext cx="6860032" cy="1277111"/>
          </a:xfrm>
        </p:spPr>
        <p:txBody>
          <a:bodyPr/>
          <a:lstStyle/>
          <a:p>
            <a:r>
              <a:rPr lang="en-US" dirty="0"/>
              <a:t>Scrum teams typically consist of four main roles which include the Product Owner, the Scrum Master, QA testers, and Developers. These roles work together to create or develop a product at the end of a series of sprint iterations. Additional roles may be included, such as business analyst however, most teams keep roles scoped to the main four covered in this presentation.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SNHU Travel Project Scrum-Agile Team </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a:t>
            </a:fld>
            <a:endParaRPr lang="en-US" dirty="0"/>
          </a:p>
        </p:txBody>
      </p:sp>
      <p:pic>
        <p:nvPicPr>
          <p:cNvPr id="16" name="Picture Placeholder 15">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Susie Bradshaw</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Product Owner</a:t>
            </a:r>
          </a:p>
        </p:txBody>
      </p:sp>
      <p:pic>
        <p:nvPicPr>
          <p:cNvPr id="18" name="Picture Placeholder 17">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a:blip r:embed="rId3"/>
          <a:stretch/>
        </p:blipFill>
        <p:spPr>
          <a:xfrm>
            <a:off x="3516747" y="2390272"/>
            <a:ext cx="2598736" cy="2596896"/>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Kevin </a:t>
            </a:r>
            <a:r>
              <a:rPr lang="en-US" dirty="0" err="1"/>
              <a:t>souza</a:t>
            </a:r>
            <a:endParaRPr lang="en-US" dirty="0"/>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Scrum Master</a:t>
            </a:r>
          </a:p>
        </p:txBody>
      </p:sp>
      <p:pic>
        <p:nvPicPr>
          <p:cNvPr id="20" name="Picture Placeholder 19">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a:blip r:embed="rId4"/>
          <a:stretch/>
        </p:blipFill>
        <p:spPr>
          <a:xfrm>
            <a:off x="6274589" y="2390271"/>
            <a:ext cx="2600578" cy="2596895"/>
          </a:xfrm>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Mark </a:t>
            </a:r>
            <a:r>
              <a:rPr lang="en-US" dirty="0" err="1"/>
              <a:t>Kuznic</a:t>
            </a:r>
            <a:endParaRPr lang="en-US" dirty="0"/>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QA Tester</a:t>
            </a:r>
          </a:p>
        </p:txBody>
      </p:sp>
      <p:pic>
        <p:nvPicPr>
          <p:cNvPr id="22" name="Picture Placeholder 21">
            <a:extLst>
              <a:ext uri="{FF2B5EF4-FFF2-40B4-BE49-F238E27FC236}">
                <a16:creationId xmlns:a16="http://schemas.microsoft.com/office/drawing/2014/main" id="{CF9A94E1-4A49-F134-498B-3886D8C21B47}"/>
              </a:ext>
            </a:extLst>
          </p:cNvPr>
          <p:cNvPicPr preferRelativeResize="0">
            <a:picLocks noGrp="1"/>
          </p:cNvPicPr>
          <p:nvPr>
            <p:ph type="pic" sz="quarter" idx="23"/>
          </p:nvPr>
        </p:nvPicPr>
        <p:blipFill>
          <a:blip r:embed="rId5"/>
          <a:stretch/>
        </p:blipFill>
        <p:spPr>
          <a:xfrm>
            <a:off x="9030590" y="2392023"/>
            <a:ext cx="2598737" cy="2590524"/>
          </a:xfrm>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APEXA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Developer</a:t>
            </a:r>
          </a:p>
        </p:txBody>
      </p:sp>
    </p:spTree>
    <p:extLst>
      <p:ext uri="{BB962C8B-B14F-4D97-AF65-F5344CB8AC3E}">
        <p14:creationId xmlns:p14="http://schemas.microsoft.com/office/powerpoint/2010/main" val="201193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thing&#10;&#10;Description automatically generated">
            <a:extLst>
              <a:ext uri="{FF2B5EF4-FFF2-40B4-BE49-F238E27FC236}">
                <a16:creationId xmlns:a16="http://schemas.microsoft.com/office/drawing/2014/main" id="{68964C01-3E49-5B57-F5FF-5DA4BDBAB982}"/>
              </a:ext>
            </a:extLst>
          </p:cNvPr>
          <p:cNvPicPr>
            <a:picLocks noChangeAspect="1"/>
          </p:cNvPicPr>
          <p:nvPr/>
        </p:nvPicPr>
        <p:blipFill>
          <a:blip r:embed="rId3"/>
          <a:stretch>
            <a:fillRect/>
          </a:stretch>
        </p:blipFill>
        <p:spPr>
          <a:xfrm>
            <a:off x="7300214" y="2167878"/>
            <a:ext cx="1418590" cy="4076725"/>
          </a:xfrm>
          <a:prstGeom prst="rect">
            <a:avLst/>
          </a:prstGeom>
          <a:effectLst>
            <a:softEdge rad="63500"/>
          </a:effectLst>
        </p:spPr>
      </p:pic>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Product Owner</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651760"/>
            <a:ext cx="5879592" cy="2700528"/>
          </a:xfrm>
        </p:spPr>
        <p:txBody>
          <a:bodyPr/>
          <a:lstStyle/>
          <a:p>
            <a:pPr marL="285750" indent="-285750">
              <a:lnSpc>
                <a:spcPct val="150000"/>
              </a:lnSpc>
              <a:buFont typeface="Arial" panose="020B0604020202020204" pitchFamily="34" charset="0"/>
              <a:buChar char="•"/>
            </a:pPr>
            <a:r>
              <a:rPr lang="en-US" dirty="0"/>
              <a:t>Works to gather requirements, expectations, and request from the client to set the standard for the Scrum Team.</a:t>
            </a:r>
          </a:p>
          <a:p>
            <a:pPr marL="285750" indent="-285750">
              <a:lnSpc>
                <a:spcPct val="150000"/>
              </a:lnSpc>
              <a:buFont typeface="Arial" panose="020B0604020202020204" pitchFamily="34" charset="0"/>
              <a:buChar char="•"/>
            </a:pPr>
            <a:r>
              <a:rPr lang="en-US" dirty="0"/>
              <a:t>Generates a backlog of user request to break down large request and organize task.</a:t>
            </a:r>
          </a:p>
          <a:p>
            <a:pPr marL="285750" indent="-285750">
              <a:lnSpc>
                <a:spcPct val="150000"/>
              </a:lnSpc>
              <a:buFont typeface="Arial" panose="020B0604020202020204" pitchFamily="34" charset="0"/>
              <a:buChar char="•"/>
            </a:pPr>
            <a:r>
              <a:rPr lang="en-US" dirty="0"/>
              <a:t>Assist Scrum Master in overseeing the progress of the product development and ensure deadlines managed.</a:t>
            </a:r>
          </a:p>
          <a:p>
            <a:pPr marL="285750" indent="-285750">
              <a:lnSpc>
                <a:spcPct val="150000"/>
              </a:lnSpc>
              <a:buFont typeface="Arial" panose="020B0604020202020204" pitchFamily="34" charset="0"/>
              <a:buChar char="•"/>
            </a:pPr>
            <a:r>
              <a:rPr lang="en-US" dirty="0"/>
              <a:t>Provides frequent assessments of client needs to guarantee client satisfaction with the product. </a:t>
            </a:r>
          </a:p>
        </p:txBody>
      </p:sp>
      <p:sp>
        <p:nvSpPr>
          <p:cNvPr id="8" name="TextBox 7">
            <a:extLst>
              <a:ext uri="{FF2B5EF4-FFF2-40B4-BE49-F238E27FC236}">
                <a16:creationId xmlns:a16="http://schemas.microsoft.com/office/drawing/2014/main" id="{3C193A13-B162-CD98-99DB-7460F965CB8C}"/>
              </a:ext>
            </a:extLst>
          </p:cNvPr>
          <p:cNvSpPr txBox="1"/>
          <p:nvPr/>
        </p:nvSpPr>
        <p:spPr>
          <a:xfrm>
            <a:off x="8275320" y="5844493"/>
            <a:ext cx="1055097" cy="400110"/>
          </a:xfrm>
          <a:prstGeom prst="rect">
            <a:avLst/>
          </a:prstGeom>
          <a:noFill/>
        </p:spPr>
        <p:txBody>
          <a:bodyPr wrap="none" rtlCol="0">
            <a:spAutoFit/>
          </a:bodyPr>
          <a:lstStyle/>
          <a:p>
            <a:r>
              <a:rPr lang="en-US" sz="2000" b="1" cap="all" dirty="0">
                <a:solidFill>
                  <a:schemeClr val="accent6"/>
                </a:solidFill>
                <a:latin typeface="+mj-lt"/>
                <a:ea typeface="+mj-ea"/>
                <a:cs typeface="+mj-cs"/>
              </a:rPr>
              <a:t>SUSIE</a:t>
            </a:r>
          </a:p>
        </p:txBody>
      </p:sp>
      <p:sp>
        <p:nvSpPr>
          <p:cNvPr id="9" name="TextBox 8">
            <a:extLst>
              <a:ext uri="{FF2B5EF4-FFF2-40B4-BE49-F238E27FC236}">
                <a16:creationId xmlns:a16="http://schemas.microsoft.com/office/drawing/2014/main" id="{CA358298-7DBF-98FD-5A04-803B3E089DEB}"/>
              </a:ext>
            </a:extLst>
          </p:cNvPr>
          <p:cNvSpPr txBox="1"/>
          <p:nvPr/>
        </p:nvSpPr>
        <p:spPr>
          <a:xfrm>
            <a:off x="8071738" y="6121492"/>
            <a:ext cx="1462260" cy="246221"/>
          </a:xfrm>
          <a:prstGeom prst="rect">
            <a:avLst/>
          </a:prstGeom>
          <a:noFill/>
        </p:spPr>
        <p:txBody>
          <a:bodyPr wrap="none" rtlCol="0">
            <a:spAutoFit/>
          </a:bodyPr>
          <a:lstStyle/>
          <a:p>
            <a:r>
              <a:rPr lang="en-US" sz="1000" b="1" cap="all" dirty="0">
                <a:solidFill>
                  <a:schemeClr val="accent6"/>
                </a:solidFill>
                <a:latin typeface="+mj-lt"/>
                <a:ea typeface="+mj-ea"/>
                <a:cs typeface="+mj-cs"/>
              </a:rPr>
              <a:t>Product Owner</a:t>
            </a:r>
          </a:p>
        </p:txBody>
      </p:sp>
    </p:spTree>
    <p:extLst>
      <p:ext uri="{BB962C8B-B14F-4D97-AF65-F5344CB8AC3E}">
        <p14:creationId xmlns:p14="http://schemas.microsoft.com/office/powerpoint/2010/main" val="94818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964C01-3E49-5B57-F5FF-5DA4BDBAB982}"/>
              </a:ext>
            </a:extLst>
          </p:cNvPr>
          <p:cNvPicPr>
            <a:picLocks noChangeAspect="1"/>
          </p:cNvPicPr>
          <p:nvPr/>
        </p:nvPicPr>
        <p:blipFill>
          <a:blip r:embed="rId3"/>
          <a:srcRect/>
          <a:stretch/>
        </p:blipFill>
        <p:spPr>
          <a:xfrm>
            <a:off x="7425265" y="2167878"/>
            <a:ext cx="1168488" cy="4076725"/>
          </a:xfrm>
          <a:prstGeom prst="rect">
            <a:avLst/>
          </a:prstGeom>
          <a:effectLst>
            <a:softEdge rad="63500"/>
          </a:effectLst>
        </p:spPr>
      </p:pic>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Scrum Master</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651760"/>
            <a:ext cx="5879592" cy="3027680"/>
          </a:xfrm>
        </p:spPr>
        <p:txBody>
          <a:bodyPr/>
          <a:lstStyle/>
          <a:p>
            <a:pPr marL="285750" indent="-285750">
              <a:lnSpc>
                <a:spcPct val="150000"/>
              </a:lnSpc>
              <a:buFont typeface="Arial" panose="020B0604020202020204" pitchFamily="34" charset="0"/>
              <a:buChar char="•"/>
            </a:pPr>
            <a:r>
              <a:rPr lang="en-US" dirty="0"/>
              <a:t>Scrum Masters provide coaching to team members in self-management.</a:t>
            </a:r>
          </a:p>
          <a:p>
            <a:pPr marL="285750" indent="-285750">
              <a:lnSpc>
                <a:spcPct val="150000"/>
              </a:lnSpc>
              <a:buFont typeface="Arial" panose="020B0604020202020204" pitchFamily="34" charset="0"/>
              <a:buChar char="•"/>
            </a:pPr>
            <a:r>
              <a:rPr lang="en-US" dirty="0"/>
              <a:t>Assists the Product owner with generating a backlog of user request to break down large request and organize task.</a:t>
            </a:r>
          </a:p>
          <a:p>
            <a:pPr marL="285750" indent="-285750">
              <a:lnSpc>
                <a:spcPct val="150000"/>
              </a:lnSpc>
              <a:buFont typeface="Arial" panose="020B0604020202020204" pitchFamily="34" charset="0"/>
              <a:buChar char="•"/>
            </a:pPr>
            <a:r>
              <a:rPr lang="en-US" dirty="0"/>
              <a:t>Produces effective ways for the Scrum Team to comprehend the need for clear and concise Product Backlog items.</a:t>
            </a:r>
          </a:p>
          <a:p>
            <a:pPr marL="285750" indent="-285750">
              <a:lnSpc>
                <a:spcPct val="150000"/>
              </a:lnSpc>
              <a:buFont typeface="Arial" panose="020B0604020202020204" pitchFamily="34" charset="0"/>
              <a:buChar char="•"/>
            </a:pPr>
            <a:r>
              <a:rPr lang="en-US" dirty="0"/>
              <a:t>Guarantees that all Scrum events occur and are positive, productive, and managed within appropriate time slots.</a:t>
            </a:r>
          </a:p>
        </p:txBody>
      </p:sp>
      <p:sp>
        <p:nvSpPr>
          <p:cNvPr id="8" name="TextBox 7">
            <a:extLst>
              <a:ext uri="{FF2B5EF4-FFF2-40B4-BE49-F238E27FC236}">
                <a16:creationId xmlns:a16="http://schemas.microsoft.com/office/drawing/2014/main" id="{3C193A13-B162-CD98-99DB-7460F965CB8C}"/>
              </a:ext>
            </a:extLst>
          </p:cNvPr>
          <p:cNvSpPr txBox="1"/>
          <p:nvPr/>
        </p:nvSpPr>
        <p:spPr>
          <a:xfrm>
            <a:off x="8275320" y="5844493"/>
            <a:ext cx="1095172" cy="400110"/>
          </a:xfrm>
          <a:prstGeom prst="rect">
            <a:avLst/>
          </a:prstGeom>
          <a:noFill/>
        </p:spPr>
        <p:txBody>
          <a:bodyPr wrap="none" rtlCol="0">
            <a:spAutoFit/>
          </a:bodyPr>
          <a:lstStyle/>
          <a:p>
            <a:r>
              <a:rPr lang="en-US" sz="2000" b="1" cap="all" dirty="0">
                <a:solidFill>
                  <a:schemeClr val="accent6"/>
                </a:solidFill>
                <a:latin typeface="+mj-lt"/>
                <a:ea typeface="+mj-ea"/>
                <a:cs typeface="+mj-cs"/>
              </a:rPr>
              <a:t>Kevin</a:t>
            </a:r>
          </a:p>
        </p:txBody>
      </p:sp>
      <p:sp>
        <p:nvSpPr>
          <p:cNvPr id="9" name="TextBox 8">
            <a:extLst>
              <a:ext uri="{FF2B5EF4-FFF2-40B4-BE49-F238E27FC236}">
                <a16:creationId xmlns:a16="http://schemas.microsoft.com/office/drawing/2014/main" id="{CA358298-7DBF-98FD-5A04-803B3E089DEB}"/>
              </a:ext>
            </a:extLst>
          </p:cNvPr>
          <p:cNvSpPr txBox="1"/>
          <p:nvPr/>
        </p:nvSpPr>
        <p:spPr>
          <a:xfrm>
            <a:off x="8071738" y="6121492"/>
            <a:ext cx="1348446" cy="246221"/>
          </a:xfrm>
          <a:prstGeom prst="rect">
            <a:avLst/>
          </a:prstGeom>
          <a:noFill/>
        </p:spPr>
        <p:txBody>
          <a:bodyPr wrap="none" rtlCol="0">
            <a:spAutoFit/>
          </a:bodyPr>
          <a:lstStyle/>
          <a:p>
            <a:r>
              <a:rPr lang="en-US" sz="1000" b="1" cap="all" dirty="0">
                <a:solidFill>
                  <a:schemeClr val="accent6"/>
                </a:solidFill>
                <a:latin typeface="+mj-lt"/>
                <a:ea typeface="+mj-ea"/>
                <a:cs typeface="+mj-cs"/>
              </a:rPr>
              <a:t>Scrum Master</a:t>
            </a:r>
          </a:p>
        </p:txBody>
      </p:sp>
    </p:spTree>
    <p:extLst>
      <p:ext uri="{BB962C8B-B14F-4D97-AF65-F5344CB8AC3E}">
        <p14:creationId xmlns:p14="http://schemas.microsoft.com/office/powerpoint/2010/main" val="268829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964C01-3E49-5B57-F5FF-5DA4BDBAB982}"/>
              </a:ext>
            </a:extLst>
          </p:cNvPr>
          <p:cNvPicPr>
            <a:picLocks noChangeAspect="1"/>
          </p:cNvPicPr>
          <p:nvPr/>
        </p:nvPicPr>
        <p:blipFill>
          <a:blip r:embed="rId3"/>
          <a:srcRect/>
          <a:stretch/>
        </p:blipFill>
        <p:spPr>
          <a:xfrm>
            <a:off x="7425265" y="2490688"/>
            <a:ext cx="1168488" cy="3431105"/>
          </a:xfrm>
          <a:prstGeom prst="rect">
            <a:avLst/>
          </a:prstGeom>
          <a:effectLst>
            <a:softEdge rad="63500"/>
          </a:effectLst>
        </p:spPr>
      </p:pic>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644186"/>
            <a:ext cx="6766560" cy="768096"/>
          </a:xfrm>
        </p:spPr>
        <p:txBody>
          <a:bodyPr/>
          <a:lstStyle/>
          <a:p>
            <a:r>
              <a:rPr lang="en-US" dirty="0"/>
              <a:t>QA Tester</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216613"/>
            <a:ext cx="5879592" cy="3431105"/>
          </a:xfrm>
        </p:spPr>
        <p:txBody>
          <a:bodyPr/>
          <a:lstStyle/>
          <a:p>
            <a:pPr marL="285750" indent="-285750">
              <a:lnSpc>
                <a:spcPct val="200000"/>
              </a:lnSpc>
              <a:buFont typeface="Arial" panose="020B0604020202020204" pitchFamily="34" charset="0"/>
              <a:buChar char="•"/>
            </a:pPr>
            <a:r>
              <a:rPr lang="en-US" dirty="0"/>
              <a:t>Assist with structuring a variety of use cases that capture the functionality of the product.</a:t>
            </a:r>
          </a:p>
          <a:p>
            <a:pPr marL="285750" indent="-285750">
              <a:lnSpc>
                <a:spcPct val="200000"/>
              </a:lnSpc>
              <a:buFont typeface="Arial" panose="020B0604020202020204" pitchFamily="34" charset="0"/>
              <a:buChar char="•"/>
            </a:pPr>
            <a:r>
              <a:rPr lang="en-US" dirty="0"/>
              <a:t>Tests are run after sprint iterations are complete to ensure the final product, or features are ready to be shipped to the client.</a:t>
            </a:r>
          </a:p>
          <a:p>
            <a:pPr marL="285750" indent="-285750">
              <a:lnSpc>
                <a:spcPct val="200000"/>
              </a:lnSpc>
              <a:buFont typeface="Arial" panose="020B0604020202020204" pitchFamily="34" charset="0"/>
              <a:buChar char="•"/>
            </a:pPr>
            <a:r>
              <a:rPr lang="en-US" dirty="0"/>
              <a:t>Serves as the final line of defense before the product is shipped, and if any test fail to a given extent, select features may have to be rolled back and worked until the issue is resolved.</a:t>
            </a:r>
          </a:p>
        </p:txBody>
      </p:sp>
      <p:sp>
        <p:nvSpPr>
          <p:cNvPr id="8" name="TextBox 7">
            <a:extLst>
              <a:ext uri="{FF2B5EF4-FFF2-40B4-BE49-F238E27FC236}">
                <a16:creationId xmlns:a16="http://schemas.microsoft.com/office/drawing/2014/main" id="{3C193A13-B162-CD98-99DB-7460F965CB8C}"/>
              </a:ext>
            </a:extLst>
          </p:cNvPr>
          <p:cNvSpPr txBox="1"/>
          <p:nvPr/>
        </p:nvSpPr>
        <p:spPr>
          <a:xfrm>
            <a:off x="8275320" y="5844493"/>
            <a:ext cx="1037463" cy="400110"/>
          </a:xfrm>
          <a:prstGeom prst="rect">
            <a:avLst/>
          </a:prstGeom>
          <a:noFill/>
        </p:spPr>
        <p:txBody>
          <a:bodyPr wrap="none" rtlCol="0">
            <a:spAutoFit/>
          </a:bodyPr>
          <a:lstStyle/>
          <a:p>
            <a:r>
              <a:rPr lang="en-US" sz="2000" b="1" cap="all" dirty="0">
                <a:solidFill>
                  <a:schemeClr val="accent6"/>
                </a:solidFill>
                <a:latin typeface="+mj-lt"/>
                <a:ea typeface="+mj-ea"/>
                <a:cs typeface="+mj-cs"/>
              </a:rPr>
              <a:t>Mark</a:t>
            </a:r>
          </a:p>
        </p:txBody>
      </p:sp>
      <p:sp>
        <p:nvSpPr>
          <p:cNvPr id="9" name="TextBox 8">
            <a:extLst>
              <a:ext uri="{FF2B5EF4-FFF2-40B4-BE49-F238E27FC236}">
                <a16:creationId xmlns:a16="http://schemas.microsoft.com/office/drawing/2014/main" id="{CA358298-7DBF-98FD-5A04-803B3E089DEB}"/>
              </a:ext>
            </a:extLst>
          </p:cNvPr>
          <p:cNvSpPr txBox="1"/>
          <p:nvPr/>
        </p:nvSpPr>
        <p:spPr>
          <a:xfrm>
            <a:off x="8294555" y="6121492"/>
            <a:ext cx="998991" cy="246221"/>
          </a:xfrm>
          <a:prstGeom prst="rect">
            <a:avLst/>
          </a:prstGeom>
          <a:noFill/>
        </p:spPr>
        <p:txBody>
          <a:bodyPr wrap="none" rtlCol="0">
            <a:spAutoFit/>
          </a:bodyPr>
          <a:lstStyle/>
          <a:p>
            <a:r>
              <a:rPr lang="en-US" sz="1000" b="1" cap="all" dirty="0">
                <a:solidFill>
                  <a:schemeClr val="accent6"/>
                </a:solidFill>
                <a:latin typeface="+mj-lt"/>
                <a:ea typeface="+mj-ea"/>
                <a:cs typeface="+mj-cs"/>
              </a:rPr>
              <a:t>QA Tester</a:t>
            </a:r>
          </a:p>
        </p:txBody>
      </p:sp>
    </p:spTree>
    <p:extLst>
      <p:ext uri="{BB962C8B-B14F-4D97-AF65-F5344CB8AC3E}">
        <p14:creationId xmlns:p14="http://schemas.microsoft.com/office/powerpoint/2010/main" val="273822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964C01-3E49-5B57-F5FF-5DA4BDBAB982}"/>
              </a:ext>
            </a:extLst>
          </p:cNvPr>
          <p:cNvPicPr>
            <a:picLocks noChangeAspect="1"/>
          </p:cNvPicPr>
          <p:nvPr/>
        </p:nvPicPr>
        <p:blipFill>
          <a:blip r:embed="rId3"/>
          <a:srcRect/>
          <a:stretch/>
        </p:blipFill>
        <p:spPr>
          <a:xfrm>
            <a:off x="7459576" y="2490688"/>
            <a:ext cx="1099866" cy="3431105"/>
          </a:xfrm>
          <a:prstGeom prst="rect">
            <a:avLst/>
          </a:prstGeom>
          <a:effectLst>
            <a:softEdge rad="63500"/>
          </a:effectLst>
        </p:spPr>
      </p:pic>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Developer</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651760"/>
            <a:ext cx="5879592" cy="3027680"/>
          </a:xfrm>
        </p:spPr>
        <p:txBody>
          <a:bodyPr/>
          <a:lstStyle/>
          <a:p>
            <a:pPr marL="285750" indent="-285750">
              <a:lnSpc>
                <a:spcPct val="200000"/>
              </a:lnSpc>
              <a:buFont typeface="Arial" panose="020B0604020202020204" pitchFamily="34" charset="0"/>
              <a:buChar char="•"/>
            </a:pPr>
            <a:r>
              <a:rPr lang="en-US" dirty="0"/>
              <a:t>Develops incremental code that can be tested.  Develops product internal functionality.</a:t>
            </a:r>
          </a:p>
          <a:p>
            <a:pPr marL="285750" indent="-285750">
              <a:lnSpc>
                <a:spcPct val="200000"/>
              </a:lnSpc>
              <a:buFont typeface="Arial" panose="020B0604020202020204" pitchFamily="34" charset="0"/>
              <a:buChar char="•"/>
            </a:pPr>
            <a:r>
              <a:rPr lang="en-US" dirty="0"/>
              <a:t>Works with QA to ensure conflict are removed before product is released.</a:t>
            </a:r>
          </a:p>
          <a:p>
            <a:pPr marL="285750" indent="-285750">
              <a:lnSpc>
                <a:spcPct val="200000"/>
              </a:lnSpc>
              <a:buFont typeface="Arial" panose="020B0604020202020204" pitchFamily="34" charset="0"/>
              <a:buChar char="•"/>
            </a:pPr>
            <a:r>
              <a:rPr lang="en-US" dirty="0"/>
              <a:t>Create sprint plans and estimations for sprint durations.</a:t>
            </a:r>
          </a:p>
          <a:p>
            <a:pPr marL="285750" indent="-285750">
              <a:lnSpc>
                <a:spcPct val="200000"/>
              </a:lnSpc>
              <a:buFont typeface="Arial" panose="020B0604020202020204" pitchFamily="34" charset="0"/>
              <a:buChar char="•"/>
            </a:pPr>
            <a:r>
              <a:rPr lang="en-US" dirty="0"/>
              <a:t>Constantly adapting to meet goal and objectives.</a:t>
            </a:r>
          </a:p>
        </p:txBody>
      </p:sp>
      <p:sp>
        <p:nvSpPr>
          <p:cNvPr id="8" name="TextBox 7">
            <a:extLst>
              <a:ext uri="{FF2B5EF4-FFF2-40B4-BE49-F238E27FC236}">
                <a16:creationId xmlns:a16="http://schemas.microsoft.com/office/drawing/2014/main" id="{3C193A13-B162-CD98-99DB-7460F965CB8C}"/>
              </a:ext>
            </a:extLst>
          </p:cNvPr>
          <p:cNvSpPr txBox="1"/>
          <p:nvPr/>
        </p:nvSpPr>
        <p:spPr>
          <a:xfrm>
            <a:off x="8275320" y="5844493"/>
            <a:ext cx="1152880" cy="400110"/>
          </a:xfrm>
          <a:prstGeom prst="rect">
            <a:avLst/>
          </a:prstGeom>
          <a:noFill/>
        </p:spPr>
        <p:txBody>
          <a:bodyPr wrap="none" rtlCol="0">
            <a:spAutoFit/>
          </a:bodyPr>
          <a:lstStyle/>
          <a:p>
            <a:r>
              <a:rPr lang="en-US" sz="2000" b="1" cap="all" dirty="0" err="1">
                <a:solidFill>
                  <a:schemeClr val="accent6"/>
                </a:solidFill>
                <a:latin typeface="+mj-lt"/>
                <a:ea typeface="+mj-ea"/>
                <a:cs typeface="+mj-cs"/>
              </a:rPr>
              <a:t>Apexa</a:t>
            </a:r>
            <a:endParaRPr lang="en-US" sz="2000" b="1" cap="all" dirty="0">
              <a:solidFill>
                <a:schemeClr val="accent6"/>
              </a:solidFill>
              <a:latin typeface="+mj-lt"/>
              <a:ea typeface="+mj-ea"/>
              <a:cs typeface="+mj-cs"/>
            </a:endParaRPr>
          </a:p>
        </p:txBody>
      </p:sp>
      <p:sp>
        <p:nvSpPr>
          <p:cNvPr id="9" name="TextBox 8">
            <a:extLst>
              <a:ext uri="{FF2B5EF4-FFF2-40B4-BE49-F238E27FC236}">
                <a16:creationId xmlns:a16="http://schemas.microsoft.com/office/drawing/2014/main" id="{CA358298-7DBF-98FD-5A04-803B3E089DEB}"/>
              </a:ext>
            </a:extLst>
          </p:cNvPr>
          <p:cNvSpPr txBox="1"/>
          <p:nvPr/>
        </p:nvSpPr>
        <p:spPr>
          <a:xfrm>
            <a:off x="8294555" y="6121492"/>
            <a:ext cx="1047082" cy="246221"/>
          </a:xfrm>
          <a:prstGeom prst="rect">
            <a:avLst/>
          </a:prstGeom>
          <a:noFill/>
        </p:spPr>
        <p:txBody>
          <a:bodyPr wrap="none" rtlCol="0">
            <a:spAutoFit/>
          </a:bodyPr>
          <a:lstStyle/>
          <a:p>
            <a:r>
              <a:rPr lang="en-US" sz="1000" b="1" cap="all" dirty="0">
                <a:solidFill>
                  <a:schemeClr val="accent6"/>
                </a:solidFill>
                <a:latin typeface="+mj-lt"/>
                <a:ea typeface="+mj-ea"/>
                <a:cs typeface="+mj-cs"/>
              </a:rPr>
              <a:t>Developer</a:t>
            </a:r>
          </a:p>
        </p:txBody>
      </p:sp>
    </p:spTree>
    <p:extLst>
      <p:ext uri="{BB962C8B-B14F-4D97-AF65-F5344CB8AC3E}">
        <p14:creationId xmlns:p14="http://schemas.microsoft.com/office/powerpoint/2010/main" val="338373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standing in front of a waterfall">
            <a:extLst>
              <a:ext uri="{FF2B5EF4-FFF2-40B4-BE49-F238E27FC236}">
                <a16:creationId xmlns:a16="http://schemas.microsoft.com/office/drawing/2014/main" id="{2B60C146-FDF9-DF8E-2291-5D4FEE574148}"/>
              </a:ext>
            </a:extLst>
          </p:cNvPr>
          <p:cNvPicPr>
            <a:picLocks noGrp="1" noChangeAspect="1"/>
          </p:cNvPicPr>
          <p:nvPr>
            <p:ph idx="1"/>
          </p:nvPr>
        </p:nvPicPr>
        <p:blipFill>
          <a:blip r:embed="rId3"/>
          <a:stretch>
            <a:fillRect/>
          </a:stretch>
        </p:blipFill>
        <p:spPr>
          <a:xfrm>
            <a:off x="2522100" y="3278728"/>
            <a:ext cx="5379959" cy="2959512"/>
          </a:xfrm>
          <a:effectLst>
            <a:softEdge rad="317500"/>
          </a:effectLst>
        </p:spPr>
      </p:pic>
      <p:sp>
        <p:nvSpPr>
          <p:cNvPr id="2" name="Title 1">
            <a:extLst>
              <a:ext uri="{FF2B5EF4-FFF2-40B4-BE49-F238E27FC236}">
                <a16:creationId xmlns:a16="http://schemas.microsoft.com/office/drawing/2014/main" id="{3AAD33B2-C985-9022-279C-3F115B413FE9}"/>
              </a:ext>
            </a:extLst>
          </p:cNvPr>
          <p:cNvSpPr>
            <a:spLocks noGrp="1"/>
          </p:cNvSpPr>
          <p:nvPr>
            <p:ph type="title"/>
          </p:nvPr>
        </p:nvSpPr>
        <p:spPr>
          <a:xfrm>
            <a:off x="1153160" y="1847088"/>
            <a:ext cx="7909560" cy="768096"/>
          </a:xfrm>
        </p:spPr>
        <p:txBody>
          <a:bodyPr/>
          <a:lstStyle/>
          <a:p>
            <a:pPr algn="ctr"/>
            <a:r>
              <a:rPr lang="en-US" dirty="0"/>
              <a:t>Water fall &amp; Agile Planning</a:t>
            </a:r>
          </a:p>
        </p:txBody>
      </p:sp>
      <p:sp>
        <p:nvSpPr>
          <p:cNvPr id="4" name="Slide Number Placeholder 3">
            <a:extLst>
              <a:ext uri="{FF2B5EF4-FFF2-40B4-BE49-F238E27FC236}">
                <a16:creationId xmlns:a16="http://schemas.microsoft.com/office/drawing/2014/main" id="{BA618BD9-7DFA-4F2B-6BB9-D5375728A038}"/>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5" name="Footer Placeholder 4">
            <a:extLst>
              <a:ext uri="{FF2B5EF4-FFF2-40B4-BE49-F238E27FC236}">
                <a16:creationId xmlns:a16="http://schemas.microsoft.com/office/drawing/2014/main" id="{68979BC1-3747-C324-65B6-0EAAA3BD5E44}"/>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142640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1975104"/>
            <a:ext cx="4568952" cy="667512"/>
          </a:xfrm>
        </p:spPr>
        <p:txBody>
          <a:bodyPr/>
          <a:lstStyle/>
          <a:p>
            <a:r>
              <a:rPr lang="en-US" dirty="0"/>
              <a:t>References</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6" y="2846832"/>
            <a:ext cx="9173464" cy="2176272"/>
          </a:xfrm>
        </p:spPr>
        <p:txBody>
          <a:bodyPr/>
          <a:lstStyle/>
          <a:p>
            <a:r>
              <a:rPr lang="en-US" dirty="0"/>
              <a:t>Scrum.org, S. (2023). What is a product owner? Scrum.org. Retrieved April 18, 2023, from </a:t>
            </a:r>
            <a:r>
              <a:rPr lang="en-US" dirty="0">
                <a:hlinkClick r:id="rId2"/>
              </a:rPr>
              <a:t>https://www.scrum.org/resources/what-is-a-product-owner</a:t>
            </a:r>
            <a:endParaRPr lang="en-US" dirty="0"/>
          </a:p>
          <a:p>
            <a:endParaRPr lang="en-US" dirty="0"/>
          </a:p>
          <a:p>
            <a:r>
              <a:rPr lang="en-US" dirty="0"/>
              <a:t> </a:t>
            </a:r>
          </a:p>
        </p:txBody>
      </p:sp>
    </p:spTree>
    <p:extLst>
      <p:ext uri="{BB962C8B-B14F-4D97-AF65-F5344CB8AC3E}">
        <p14:creationId xmlns:p14="http://schemas.microsoft.com/office/powerpoint/2010/main" val="1003962426"/>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{A1997B15-7FEA-4F4E-9E7A-3B3280743CD2}tf78438558_win32</Template>
  <TotalTime>1553</TotalTime>
  <Words>1014</Words>
  <Application>Microsoft Office PowerPoint</Application>
  <PresentationFormat>Widescreen</PresentationFormat>
  <Paragraphs>60</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Sabon Next LT</vt:lpstr>
      <vt:lpstr>Verdana</vt:lpstr>
      <vt:lpstr>Office Theme</vt:lpstr>
      <vt:lpstr>Scrum-Agile &amp; SDLC </vt:lpstr>
      <vt:lpstr>Introduction</vt:lpstr>
      <vt:lpstr>MEET OUR TEAM</vt:lpstr>
      <vt:lpstr>Product Owner</vt:lpstr>
      <vt:lpstr>Scrum Master</vt:lpstr>
      <vt:lpstr>QA Tester</vt:lpstr>
      <vt:lpstr>Developer</vt:lpstr>
      <vt:lpstr>Water fall &amp; Agile Planning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Scrum-Agile &amp; SDLC </dc:title>
  <dc:subject/>
  <dc:creator>Johnson, Reon</dc:creator>
  <cp:lastModifiedBy>Johnson, Reon</cp:lastModifiedBy>
  <cp:revision>1</cp:revision>
  <dcterms:created xsi:type="dcterms:W3CDTF">2023-04-18T21:16:12Z</dcterms:created>
  <dcterms:modified xsi:type="dcterms:W3CDTF">2023-04-19T23:10:10Z</dcterms:modified>
</cp:coreProperties>
</file>